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96" r:id="rId17"/>
    <p:sldId id="361" r:id="rId18"/>
    <p:sldId id="362" r:id="rId19"/>
    <p:sldId id="374" r:id="rId20"/>
    <p:sldId id="398" r:id="rId21"/>
    <p:sldId id="367" r:id="rId22"/>
    <p:sldId id="360" r:id="rId23"/>
    <p:sldId id="372" r:id="rId24"/>
    <p:sldId id="370" r:id="rId25"/>
    <p:sldId id="369" r:id="rId26"/>
    <p:sldId id="373" r:id="rId27"/>
    <p:sldId id="371" r:id="rId28"/>
    <p:sldId id="375" r:id="rId29"/>
    <p:sldId id="376" r:id="rId30"/>
    <p:sldId id="377" r:id="rId31"/>
    <p:sldId id="352" r:id="rId32"/>
    <p:sldId id="379" r:id="rId33"/>
    <p:sldId id="378" r:id="rId34"/>
    <p:sldId id="380" r:id="rId35"/>
    <p:sldId id="381" r:id="rId36"/>
    <p:sldId id="382" r:id="rId37"/>
    <p:sldId id="353" r:id="rId38"/>
    <p:sldId id="383" r:id="rId39"/>
    <p:sldId id="397" r:id="rId40"/>
    <p:sldId id="384" r:id="rId41"/>
    <p:sldId id="358" r:id="rId42"/>
    <p:sldId id="357" r:id="rId43"/>
    <p:sldId id="359" r:id="rId44"/>
    <p:sldId id="385" r:id="rId45"/>
    <p:sldId id="386" r:id="rId46"/>
    <p:sldId id="387" r:id="rId47"/>
    <p:sldId id="390" r:id="rId48"/>
    <p:sldId id="393" r:id="rId49"/>
    <p:sldId id="388" r:id="rId50"/>
    <p:sldId id="389" r:id="rId51"/>
    <p:sldId id="368" r:id="rId52"/>
    <p:sldId id="395" r:id="rId53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F00"/>
    <a:srgbClr val="D73285"/>
    <a:srgbClr val="0072C7"/>
    <a:srgbClr val="CE0368"/>
    <a:srgbClr val="F5F5F5"/>
    <a:srgbClr val="464646"/>
    <a:srgbClr val="FFB310"/>
    <a:srgbClr val="FAFAFA"/>
    <a:srgbClr val="FFFFFF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1" autoAdjust="0"/>
    <p:restoredTop sz="97419" autoAdjust="0"/>
  </p:normalViewPr>
  <p:slideViewPr>
    <p:cSldViewPr snapToGrid="0" showGuides="1">
      <p:cViewPr>
        <p:scale>
          <a:sx n="125" d="100"/>
          <a:sy n="125" d="100"/>
        </p:scale>
        <p:origin x="1940" y="7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0F2C-8E44-4C4A-E890-8479DCD3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B17FF-3A40-0D49-8D83-0907A689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9FDD7B8-F6F4-5F6F-6FBC-B95F718C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68728" y="280640"/>
            <a:ext cx="53902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EA29B216-DDD9-897A-6135-4AFB4F399C3F}"/>
              </a:ext>
            </a:extLst>
          </p:cNvPr>
          <p:cNvSpPr/>
          <p:nvPr/>
        </p:nvSpPr>
        <p:spPr>
          <a:xfrm>
            <a:off x="6906218" y="809861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BB6E7-DA54-0DC8-244C-7AF6F8773245}"/>
              </a:ext>
            </a:extLst>
          </p:cNvPr>
          <p:cNvSpPr txBox="1"/>
          <p:nvPr/>
        </p:nvSpPr>
        <p:spPr>
          <a:xfrm>
            <a:off x="7081139" y="1003537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  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539750" indent="-273050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E858-68B8-5091-BB41-4DC98DAD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26" y="-15240"/>
            <a:ext cx="4359973" cy="30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13670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90819" y="1112227"/>
            <a:ext cx="11010361" cy="3490546"/>
          </a:xfrm>
          <a:prstGeom prst="roundRect">
            <a:avLst>
              <a:gd name="adj" fmla="val 3432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31711"/>
              </p:ext>
            </p:extLst>
          </p:nvPr>
        </p:nvGraphicFramePr>
        <p:xfrm>
          <a:off x="754748" y="1364683"/>
          <a:ext cx="10682504" cy="307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Point-Biserial Correlation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ANOVA</a:t>
                      </a:r>
                      <a:r>
                        <a:rPr lang="en-US" sz="1700" noProof="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Kruskal-Wallis</a:t>
                      </a:r>
                      <a:endParaRPr lang="en-US" sz="1700" noProof="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Phi coefficient</a:t>
                      </a:r>
                      <a:r>
                        <a:rPr lang="en-US" sz="1700" noProof="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Chi-square test</a:t>
                      </a:r>
                      <a:endParaRPr lang="en-US" sz="1700" noProof="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Cramér’s V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/>
                        <a:t>Chi-square test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Pearson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/>
                        <a:t>Spearman</a:t>
                      </a:r>
                      <a:r>
                        <a:rPr lang="en-US" sz="1700" noProof="0" dirty="0"/>
                        <a:t> Correlation</a:t>
                      </a:r>
                      <a:endParaRPr lang="en-US" sz="1700" noProof="0" dirty="0">
                        <a:solidFill>
                          <a:srgbClr val="D73285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Ordinal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Spearman correlation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Various Features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Target (Price)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Mixed types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rgbClr val="CE0368"/>
                          </a:solidFill>
                        </a:rPr>
                        <a:t>Random Forest Regression, Lasso Regression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3337384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8" y="561438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D9A87207-0A6A-63AE-C5BF-5CB90F648DF7}"/>
              </a:ext>
            </a:extLst>
          </p:cNvPr>
          <p:cNvSpPr/>
          <p:nvPr/>
        </p:nvSpPr>
        <p:spPr>
          <a:xfrm>
            <a:off x="590819" y="4809686"/>
            <a:ext cx="11010361" cy="1210114"/>
          </a:xfrm>
          <a:prstGeom prst="roundRect">
            <a:avLst>
              <a:gd name="adj" fmla="val 7563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684D3-9E59-9507-F68C-72CCCCFB34D0}"/>
              </a:ext>
            </a:extLst>
          </p:cNvPr>
          <p:cNvSpPr txBox="1"/>
          <p:nvPr/>
        </p:nvSpPr>
        <p:spPr>
          <a:xfrm>
            <a:off x="1055707" y="4855229"/>
            <a:ext cx="1038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Note: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E0368"/>
                </a:solidFill>
              </a:rPr>
              <a:t>Even after preprocessing </a:t>
            </a:r>
            <a:r>
              <a:rPr lang="en-US" sz="1600" dirty="0">
                <a:solidFill>
                  <a:schemeClr val="accent1"/>
                </a:solidFill>
              </a:rPr>
              <a:t>(e.g., </a:t>
            </a:r>
            <a:r>
              <a:rPr lang="en-US" sz="1600" dirty="0" err="1">
                <a:solidFill>
                  <a:schemeClr val="accent1"/>
                </a:solidFill>
              </a:rPr>
              <a:t>OneHot</a:t>
            </a:r>
            <a:r>
              <a:rPr lang="en-US" sz="1600" dirty="0">
                <a:solidFill>
                  <a:schemeClr val="accent1"/>
                </a:solidFill>
              </a:rPr>
              <a:t>, Ordinal Encoding), original variable types still matter.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Avoid </a:t>
            </a:r>
            <a:r>
              <a:rPr lang="en-US" sz="1600" dirty="0">
                <a:solidFill>
                  <a:srgbClr val="CE0368"/>
                </a:solidFill>
              </a:rPr>
              <a:t>misinterpreting encoded categorical data as truly continuous</a:t>
            </a:r>
            <a:r>
              <a:rPr lang="en-US" sz="1600" dirty="0">
                <a:solidFill>
                  <a:schemeClr val="accent1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Use </a:t>
            </a:r>
            <a:r>
              <a:rPr lang="en-US" sz="1600" dirty="0">
                <a:solidFill>
                  <a:srgbClr val="00B050"/>
                </a:solidFill>
              </a:rPr>
              <a:t>appropriate statistical methods</a:t>
            </a:r>
            <a:r>
              <a:rPr lang="en-US" sz="1600" dirty="0">
                <a:solidFill>
                  <a:schemeClr val="accent1"/>
                </a:solidFill>
              </a:rPr>
              <a:t> based on semantic nature, not </a:t>
            </a:r>
            <a:r>
              <a:rPr lang="en-US" sz="1600" b="1" dirty="0">
                <a:solidFill>
                  <a:schemeClr val="accent1"/>
                </a:solidFill>
              </a:rPr>
              <a:t>just technical encoding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  <a:endParaRPr lang="en-US" sz="1600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BB86-DB94-9409-E933-2E3048D76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9C1B25F-77A5-0FA5-E741-2B7F79024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64488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lt"/>
              </a:rPr>
              <a:t>2.2 Feature Importance Analysis Using Random Forest and Lasso Regression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A6FD31D1-EFAB-4DB2-9AE3-8C258854CD8A}"/>
              </a:ext>
            </a:extLst>
          </p:cNvPr>
          <p:cNvSpPr/>
          <p:nvPr/>
        </p:nvSpPr>
        <p:spPr>
          <a:xfrm>
            <a:off x="236406" y="5820512"/>
            <a:ext cx="11665326" cy="45779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D3AA2-2283-767B-1ECF-85067B0C0954}"/>
              </a:ext>
            </a:extLst>
          </p:cNvPr>
          <p:cNvSpPr txBox="1"/>
          <p:nvPr/>
        </p:nvSpPr>
        <p:spPr>
          <a:xfrm>
            <a:off x="290269" y="5933149"/>
            <a:ext cx="11421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noProof="0" dirty="0">
                <a:solidFill>
                  <a:schemeClr val="tx2"/>
                </a:solidFill>
              </a:rPr>
              <a:t>Differences in feature ranking reflect how each model processes variable types, captures relationships, and applies regularization or interaction effects.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BFB2B-1872-7278-F685-FCD4E7A6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" y="795351"/>
            <a:ext cx="6084681" cy="4863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4920A-1C05-170B-79F2-D48CA9CA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802164"/>
            <a:ext cx="5991922" cy="4784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E38E80-8355-4572-141E-4D0C5A4AF3AE}"/>
              </a:ext>
            </a:extLst>
          </p:cNvPr>
          <p:cNvSpPr/>
          <p:nvPr/>
        </p:nvSpPr>
        <p:spPr>
          <a:xfrm>
            <a:off x="406401" y="1142382"/>
            <a:ext cx="11383432" cy="3259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157D7-03D3-0857-05C1-0459A8C540D7}"/>
              </a:ext>
            </a:extLst>
          </p:cNvPr>
          <p:cNvSpPr/>
          <p:nvPr/>
        </p:nvSpPr>
        <p:spPr>
          <a:xfrm>
            <a:off x="402167" y="1574793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7E3BA-CF1E-4FCA-540D-FFD96A86E136}"/>
              </a:ext>
            </a:extLst>
          </p:cNvPr>
          <p:cNvSpPr/>
          <p:nvPr/>
        </p:nvSpPr>
        <p:spPr>
          <a:xfrm>
            <a:off x="402167" y="1952447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3BD9-52E3-F3B4-9935-131C01865BF7}"/>
              </a:ext>
            </a:extLst>
          </p:cNvPr>
          <p:cNvSpPr/>
          <p:nvPr/>
        </p:nvSpPr>
        <p:spPr>
          <a:xfrm>
            <a:off x="6578598" y="1703909"/>
            <a:ext cx="3797301" cy="143641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ED8975-1178-E8FD-E9A4-EFAB2B46535C}"/>
              </a:ext>
            </a:extLst>
          </p:cNvPr>
          <p:cNvSpPr/>
          <p:nvPr/>
        </p:nvSpPr>
        <p:spPr>
          <a:xfrm>
            <a:off x="6578599" y="1965392"/>
            <a:ext cx="3797299" cy="143640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96E21-16A8-031A-4C9F-B7F5F35A774D}"/>
              </a:ext>
            </a:extLst>
          </p:cNvPr>
          <p:cNvSpPr/>
          <p:nvPr/>
        </p:nvSpPr>
        <p:spPr>
          <a:xfrm>
            <a:off x="6578600" y="2239190"/>
            <a:ext cx="3797300" cy="371718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2A07F1-F8E9-1F38-FA4A-F02F0878F8B4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971869" y="1536700"/>
            <a:ext cx="912464" cy="876724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1CA04D-ACBF-A4B3-972D-6375B7AB8057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225783" y="2156777"/>
            <a:ext cx="500013" cy="872173"/>
          </a:xfrm>
          <a:prstGeom prst="line">
            <a:avLst/>
          </a:prstGeom>
          <a:ln w="19050" cap="flat" cmpd="sng" algn="ctr">
            <a:solidFill>
              <a:srgbClr val="D7328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34FD4-F831-D0A1-BDDB-35BD30EAEA00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9706021" y="2569633"/>
            <a:ext cx="128682" cy="480838"/>
          </a:xfrm>
          <a:prstGeom prst="line">
            <a:avLst/>
          </a:prstGeom>
          <a:ln w="19050" cap="flat" cmpd="sng" algn="ctr">
            <a:solidFill>
              <a:srgbClr val="F94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1CDC8-4D58-AE42-620A-4452C8C11AA9}"/>
              </a:ext>
            </a:extLst>
          </p:cNvPr>
          <p:cNvGrpSpPr/>
          <p:nvPr/>
        </p:nvGrpSpPr>
        <p:grpSpPr>
          <a:xfrm>
            <a:off x="4038991" y="2413424"/>
            <a:ext cx="1873308" cy="1686560"/>
            <a:chOff x="13813367" y="2328741"/>
            <a:chExt cx="2311785" cy="1365568"/>
          </a:xfrm>
        </p:grpSpPr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592AE1BF-C3F2-9958-0BE3-64BE0C6BAABE}"/>
                </a:ext>
              </a:extLst>
            </p:cNvPr>
            <p:cNvSpPr/>
            <p:nvPr/>
          </p:nvSpPr>
          <p:spPr>
            <a:xfrm>
              <a:off x="13813367" y="2328741"/>
              <a:ext cx="2302469" cy="1365568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BBFE3-F7A9-F4E6-370E-3437D91D4D63}"/>
                </a:ext>
              </a:extLst>
            </p:cNvPr>
            <p:cNvSpPr txBox="1"/>
            <p:nvPr/>
          </p:nvSpPr>
          <p:spPr>
            <a:xfrm>
              <a:off x="13822683" y="2455220"/>
              <a:ext cx="2302469" cy="1121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noProof="0" dirty="0">
                  <a:solidFill>
                    <a:schemeClr val="tx2"/>
                  </a:solidFill>
                </a:rPr>
                <a:t>Both models confirm that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habitable surface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bathroom count</a:t>
              </a:r>
              <a:r>
                <a:rPr lang="en-US" sz="1200" noProof="0" dirty="0">
                  <a:solidFill>
                    <a:schemeClr val="tx2"/>
                  </a:solidFill>
                </a:rPr>
                <a:t>, and </a:t>
              </a:r>
              <a:r>
                <a:rPr lang="en-US" sz="1200" b="1" noProof="0" dirty="0">
                  <a:solidFill>
                    <a:schemeClr val="accent1"/>
                  </a:solidFill>
                </a:rPr>
                <a:t>location variables</a:t>
              </a:r>
              <a:r>
                <a:rPr lang="en-US" sz="1200" b="1" noProof="0" dirty="0">
                  <a:solidFill>
                    <a:schemeClr val="accent2"/>
                  </a:solidFill>
                </a:rPr>
                <a:t>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Knokke-Heist, province Hainaut) are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strong predictors </a:t>
              </a:r>
              <a:r>
                <a:rPr lang="en-US" sz="1200" noProof="0" dirty="0">
                  <a:solidFill>
                    <a:schemeClr val="tx2"/>
                  </a:solidFill>
                </a:rPr>
                <a:t>of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price</a:t>
              </a:r>
              <a:r>
                <a:rPr lang="en-US" sz="1200" noProof="0" dirty="0">
                  <a:solidFill>
                    <a:schemeClr val="tx2"/>
                  </a:solidFill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B01167-7FAB-4388-55D4-8B28345BC379}"/>
              </a:ext>
            </a:extLst>
          </p:cNvPr>
          <p:cNvGrpSpPr/>
          <p:nvPr/>
        </p:nvGrpSpPr>
        <p:grpSpPr>
          <a:xfrm>
            <a:off x="8635611" y="3050471"/>
            <a:ext cx="2398183" cy="971006"/>
            <a:chOff x="9411841" y="2884016"/>
            <a:chExt cx="2398183" cy="971006"/>
          </a:xfrm>
        </p:grpSpPr>
        <p:sp>
          <p:nvSpPr>
            <p:cNvPr id="36" name="Rounded Rectangle">
              <a:extLst>
                <a:ext uri="{FF2B5EF4-FFF2-40B4-BE49-F238E27FC236}">
                  <a16:creationId xmlns:a16="http://schemas.microsoft.com/office/drawing/2014/main" id="{C0EE860C-1610-CBCF-06E9-F2729552E287}"/>
                </a:ext>
              </a:extLst>
            </p:cNvPr>
            <p:cNvSpPr/>
            <p:nvPr/>
          </p:nvSpPr>
          <p:spPr>
            <a:xfrm>
              <a:off x="9411841" y="2884016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84841C-6E3C-DAD0-C04A-28EC40C41D29}"/>
                </a:ext>
              </a:extLst>
            </p:cNvPr>
            <p:cNvSpPr txBox="1"/>
            <p:nvPr/>
          </p:nvSpPr>
          <p:spPr>
            <a:xfrm>
              <a:off x="9539204" y="2946509"/>
              <a:ext cx="217257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94F00"/>
                  </a:solidFill>
                </a:rPr>
                <a:t>Lasso Regression </a:t>
              </a:r>
              <a:r>
                <a:rPr lang="en-US" sz="1200" dirty="0">
                  <a:solidFill>
                    <a:schemeClr val="tx2"/>
                  </a:solidFill>
                </a:rPr>
                <a:t>focuses more on </a:t>
              </a:r>
              <a:r>
                <a:rPr lang="en-US" sz="1200" b="1" dirty="0">
                  <a:solidFill>
                    <a:srgbClr val="F94F00"/>
                  </a:solidFill>
                </a:rPr>
                <a:t>location granularity </a:t>
              </a:r>
              <a:r>
                <a:rPr lang="en-US" sz="1200" dirty="0">
                  <a:solidFill>
                    <a:schemeClr val="tx2"/>
                  </a:solidFill>
                </a:rPr>
                <a:t>and penalizes less informative features.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876E64-C988-F5F4-EC8A-0A0C9B8F78AB}"/>
              </a:ext>
            </a:extLst>
          </p:cNvPr>
          <p:cNvGrpSpPr/>
          <p:nvPr/>
        </p:nvGrpSpPr>
        <p:grpSpPr>
          <a:xfrm>
            <a:off x="1861693" y="3028951"/>
            <a:ext cx="1728206" cy="1458163"/>
            <a:chOff x="14375339" y="4113091"/>
            <a:chExt cx="2398183" cy="1007140"/>
          </a:xfrm>
        </p:grpSpPr>
        <p:sp>
          <p:nvSpPr>
            <p:cNvPr id="42" name="Rounded Rectangle">
              <a:extLst>
                <a:ext uri="{FF2B5EF4-FFF2-40B4-BE49-F238E27FC236}">
                  <a16:creationId xmlns:a16="http://schemas.microsoft.com/office/drawing/2014/main" id="{F60BC5A9-A235-A7EA-48B6-BD206DCF3A90}"/>
                </a:ext>
              </a:extLst>
            </p:cNvPr>
            <p:cNvSpPr/>
            <p:nvPr/>
          </p:nvSpPr>
          <p:spPr>
            <a:xfrm>
              <a:off x="14375339" y="4113091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2A3783-2A0B-0C73-CC29-B80E69D550CE}"/>
                </a:ext>
              </a:extLst>
            </p:cNvPr>
            <p:cNvSpPr txBox="1"/>
            <p:nvPr/>
          </p:nvSpPr>
          <p:spPr>
            <a:xfrm>
              <a:off x="14375339" y="4199578"/>
              <a:ext cx="2351682" cy="920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noProof="0" dirty="0">
                  <a:solidFill>
                    <a:srgbClr val="D73285"/>
                  </a:solidFill>
                </a:rPr>
                <a:t>Random Forest</a:t>
              </a:r>
              <a:r>
                <a:rPr lang="en-US" sz="1200" noProof="0" dirty="0">
                  <a:solidFill>
                    <a:schemeClr val="tx2"/>
                  </a:solidFill>
                </a:rPr>
                <a:t> emphasizes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nonlinear interactions </a:t>
              </a:r>
              <a:r>
                <a:rPr lang="en-US" sz="1200" noProof="0" dirty="0">
                  <a:solidFill>
                    <a:schemeClr val="tx2"/>
                  </a:solidFill>
                </a:rPr>
                <a:t>and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physical attributes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building age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number of facades</a:t>
              </a:r>
              <a:r>
                <a:rPr lang="en-US" sz="1200" noProof="0" dirty="0">
                  <a:solidFill>
                    <a:schemeClr val="tx2"/>
                  </a:solidFill>
                </a:rPr>
                <a:t>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351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D673C8D-8752-05E4-AC49-7C5C28C42027}"/>
              </a:ext>
            </a:extLst>
          </p:cNvPr>
          <p:cNvSpPr/>
          <p:nvPr/>
        </p:nvSpPr>
        <p:spPr>
          <a:xfrm>
            <a:off x="406401" y="1142382"/>
            <a:ext cx="11383432" cy="32591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 (Pandas library)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only applies to continuous numerical variables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binary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 and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categorical features 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</a:t>
            </a:r>
            <a:r>
              <a:rPr lang="en-US" b="1" dirty="0">
                <a:solidFill>
                  <a:srgbClr val="0072C7"/>
                </a:solidFill>
              </a:rPr>
              <a:t>Point-Biserial</a:t>
            </a:r>
            <a:r>
              <a:rPr lang="en-US" b="1" dirty="0">
                <a:solidFill>
                  <a:schemeClr val="tx2"/>
                </a:solidFill>
              </a:rPr>
              <a:t>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rgbClr val="0072C7"/>
                </a:solidFill>
              </a:rPr>
              <a:t>a binary feature </a:t>
            </a:r>
            <a:r>
              <a:rPr lang="en-US" sz="1600" b="1" dirty="0">
                <a:solidFill>
                  <a:schemeClr val="tx2"/>
                </a:solidFill>
              </a:rPr>
              <a:t>(e.g. </a:t>
            </a:r>
            <a:r>
              <a:rPr lang="en-US" sz="1600" b="1" dirty="0" err="1">
                <a:solidFill>
                  <a:srgbClr val="0072C7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</a:t>
            </a:r>
            <a:r>
              <a:rPr lang="en-US" sz="1600" b="1" dirty="0">
                <a:solidFill>
                  <a:srgbClr val="0072C7"/>
                </a:solidFill>
              </a:rPr>
              <a:t>influences</a:t>
            </a:r>
            <a:r>
              <a:rPr lang="en-US" sz="1600" b="1" dirty="0">
                <a:solidFill>
                  <a:schemeClr val="tx2"/>
                </a:solidFill>
              </a:rPr>
              <a:t> a continuous </a:t>
            </a:r>
            <a:r>
              <a:rPr lang="en-US" sz="1600" b="1" dirty="0">
                <a:solidFill>
                  <a:srgbClr val="0072C7"/>
                </a:solidFill>
              </a:rPr>
              <a:t>target (price)</a:t>
            </a:r>
            <a:r>
              <a:rPr lang="en-US" sz="1600" dirty="0">
                <a:solidFill>
                  <a:srgbClr val="0072C7"/>
                </a:solidFill>
              </a:rPr>
              <a:t>,</a:t>
            </a:r>
            <a:r>
              <a:rPr lang="en-US" sz="1600" dirty="0">
                <a:solidFill>
                  <a:schemeClr val="tx2"/>
                </a:solidFill>
              </a:rPr>
              <a:t>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70109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350 000 €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270 000 €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36680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rgbClr val="0072C7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Weak </a:t>
                      </a:r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to moderate positive 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42125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D73285"/>
                          </a:solidFill>
                        </a:rPr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94F00"/>
                          </a:solidFill>
                        </a:rPr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3163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>
                          <a:solidFill>
                            <a:schemeClr val="tx2"/>
                          </a:solidFill>
                        </a:rPr>
                        <a:t>bedroomCount</a:t>
                      </a:r>
                      <a:endParaRPr lang="fr-BE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>
                          <a:solidFill>
                            <a:schemeClr val="accent2"/>
                          </a:solidFill>
                        </a:rPr>
                        <a:t>0.35</a:t>
                      </a:r>
                      <a:endParaRPr lang="fr-BE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8AC31E3-99B8-B471-0FE4-31772D1C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28" y="4473756"/>
            <a:ext cx="5632941" cy="17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bathroom count</a:t>
            </a:r>
            <a:r>
              <a:rPr lang="en-US" sz="2000" dirty="0">
                <a:solidFill>
                  <a:schemeClr val="accent1"/>
                </a:solidFill>
              </a:rPr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shows the strongest link to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</a:rPr>
              <a:t>Facede</a:t>
            </a:r>
            <a:r>
              <a:rPr lang="en-US" sz="2000" b="1" dirty="0">
                <a:solidFill>
                  <a:schemeClr val="accent1"/>
                </a:solidFill>
              </a:rPr>
              <a:t> count</a:t>
            </a:r>
            <a:r>
              <a:rPr lang="en-US" sz="2000" dirty="0">
                <a:solidFill>
                  <a:schemeClr val="accent1"/>
                </a:solidFill>
              </a:rPr>
              <a:t> has a weak but visible correlation with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EPC score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b="1" dirty="0">
                <a:solidFill>
                  <a:schemeClr val="accent1"/>
                </a:solidFill>
              </a:rPr>
              <a:t>habitable surface</a:t>
            </a:r>
            <a:r>
              <a:rPr lang="en-US" sz="2000" dirty="0">
                <a:solidFill>
                  <a:schemeClr val="accent1"/>
                </a:solidFill>
              </a:rPr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toilet count</a:t>
            </a:r>
            <a:r>
              <a:rPr lang="en-US" sz="2000" dirty="0">
                <a:solidFill>
                  <a:schemeClr val="accent1"/>
                </a:solidFill>
              </a:rPr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Building year</a:t>
            </a:r>
            <a:r>
              <a:rPr lang="en-US" sz="2000" dirty="0">
                <a:solidFill>
                  <a:schemeClr val="accent1"/>
                </a:solidFill>
              </a:rPr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Postcode</a:t>
            </a:r>
            <a:r>
              <a:rPr lang="en-US" sz="2000" dirty="0">
                <a:solidFill>
                  <a:schemeClr val="accent1"/>
                </a:solidFill>
              </a:rPr>
              <a:t> has no linear relation to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8491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Build a </a:t>
            </a:r>
            <a:r>
              <a:rPr lang="en-US" sz="2000" u="sng" dirty="0">
                <a:solidFill>
                  <a:schemeClr val="accent1"/>
                </a:solidFill>
              </a:rPr>
              <a:t>multivariate model</a:t>
            </a:r>
            <a:r>
              <a:rPr lang="en-US" sz="2000" dirty="0">
                <a:solidFill>
                  <a:schemeClr val="accent1"/>
                </a:solidFill>
              </a:rPr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Engineer new features (e.g., price_per_m2, </a:t>
            </a:r>
            <a:r>
              <a:rPr lang="en-US" sz="2000" dirty="0" err="1">
                <a:solidFill>
                  <a:schemeClr val="accent1"/>
                </a:solidFill>
              </a:rPr>
              <a:t>building_age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Evaluate performance with </a:t>
            </a:r>
            <a:r>
              <a:rPr lang="fr-BE" sz="2000" dirty="0">
                <a:solidFill>
                  <a:schemeClr val="accent1"/>
                </a:solidFill>
              </a:rPr>
              <a:t>Root </a:t>
            </a:r>
            <a:r>
              <a:rPr lang="fr-BE" sz="2000" dirty="0" err="1">
                <a:solidFill>
                  <a:schemeClr val="accent1"/>
                </a:solidFill>
              </a:rPr>
              <a:t>Mean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Squared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Error</a:t>
            </a:r>
            <a:r>
              <a:rPr lang="fr-BE" sz="2000" dirty="0">
                <a:solidFill>
                  <a:schemeClr val="accent1"/>
                </a:solidFill>
              </a:rPr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>
                <a:solidFill>
                  <a:schemeClr val="accent1"/>
                </a:solidFill>
              </a:rPr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 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Terrace surface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b="1" noProof="0" dirty="0">
                <a:solidFill>
                  <a:srgbClr val="464646"/>
                </a:solidFill>
              </a:rPr>
              <a:t>land surface</a:t>
            </a:r>
            <a:r>
              <a:rPr lang="en-US" sz="1600" noProof="0" dirty="0">
                <a:solidFill>
                  <a:srgbClr val="464646"/>
                </a:solidFill>
              </a:rPr>
              <a:t>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</a:t>
            </a:r>
            <a:r>
              <a:rPr lang="en-US" sz="1600" b="1" noProof="0" dirty="0">
                <a:solidFill>
                  <a:srgbClr val="464646"/>
                </a:solidFill>
              </a:rPr>
              <a:t> linked </a:t>
            </a:r>
            <a:r>
              <a:rPr lang="en-US" sz="1600" noProof="0" dirty="0">
                <a:solidFill>
                  <a:srgbClr val="464646"/>
                </a:solidFill>
              </a:rPr>
              <a:t>to size and </a:t>
            </a:r>
            <a:r>
              <a:rPr lang="en-US" sz="1600" b="1" noProof="0" dirty="0">
                <a:solidFill>
                  <a:srgbClr val="464646"/>
                </a:solidFill>
              </a:rPr>
              <a:t>space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b="1" noProof="0" dirty="0">
                <a:solidFill>
                  <a:srgbClr val="464646"/>
                </a:solidFill>
              </a:rPr>
              <a:t>key drivers</a:t>
            </a:r>
            <a:r>
              <a:rPr lang="en-US" sz="1600" noProof="0" dirty="0">
                <a:solidFill>
                  <a:srgbClr val="464646"/>
                </a:solidFill>
              </a:rPr>
              <a:t> of </a:t>
            </a:r>
            <a:r>
              <a:rPr lang="en-US" sz="1600" b="1" noProof="0" dirty="0">
                <a:solidFill>
                  <a:srgbClr val="464646"/>
                </a:solidFill>
              </a:rPr>
              <a:t>property value</a:t>
            </a:r>
            <a:r>
              <a:rPr lang="en-US" sz="1600" noProof="0" dirty="0">
                <a:solidFill>
                  <a:srgbClr val="464646"/>
                </a:solidFill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b="1" noProof="0" dirty="0" err="1">
                <a:solidFill>
                  <a:schemeClr val="tx2"/>
                </a:solidFill>
              </a:rPr>
              <a:t>OneHotEncode</a:t>
            </a:r>
            <a:r>
              <a:rPr lang="en-US" sz="1600" noProof="0" dirty="0" err="1">
                <a:solidFill>
                  <a:schemeClr val="tx2"/>
                </a:solidFill>
              </a:rPr>
              <a:t>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geographical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9F347-C734-3BBA-52CD-FBA36F788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022F-884B-D67E-0EAC-0540948C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Habitable surface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F4F2C-6983-ED2A-72FF-05DAA01B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1" y="731519"/>
            <a:ext cx="11315867" cy="55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3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341348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522590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54712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542440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Correlations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weak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177800" indent="-177800"/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Post Code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69875" indent="-269875"/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  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5353</TotalTime>
  <Words>3687</Words>
  <Application>Microsoft Office PowerPoint</Application>
  <PresentationFormat>Widescreen</PresentationFormat>
  <Paragraphs>560</Paragraphs>
  <Slides>49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Prediction Limits on High Property Prices 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Feature Importance Analysis Using Random Forest and Lasso Regression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showing the number of properties by geographical area </vt:lpstr>
      <vt:lpstr>3.3 showing the number of properties by Habitable surface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341</cp:revision>
  <dcterms:created xsi:type="dcterms:W3CDTF">2024-05-06T12:06:53Z</dcterms:created>
  <dcterms:modified xsi:type="dcterms:W3CDTF">2025-06-25T15:42:00Z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